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4" r:id="rId2"/>
    <p:sldId id="263" r:id="rId3"/>
    <p:sldId id="270" r:id="rId4"/>
    <p:sldId id="272" r:id="rId5"/>
    <p:sldId id="275" r:id="rId6"/>
    <p:sldId id="276" r:id="rId7"/>
    <p:sldId id="277" r:id="rId8"/>
    <p:sldId id="278" r:id="rId9"/>
    <p:sldId id="280" r:id="rId10"/>
    <p:sldId id="281" r:id="rId11"/>
    <p:sldId id="265" r:id="rId12"/>
    <p:sldId id="264" r:id="rId13"/>
    <p:sldId id="269" r:id="rId14"/>
    <p:sldId id="279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ish Verma" initials="AV" lastIdx="1" clrIdx="0">
    <p:extLst>
      <p:ext uri="{19B8F6BF-5375-455C-9EA6-DF929625EA0E}">
        <p15:presenceInfo xmlns:p15="http://schemas.microsoft.com/office/powerpoint/2012/main" userId="fea114d2e3f24f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71"/>
  </p:normalViewPr>
  <p:slideViewPr>
    <p:cSldViewPr snapToGrid="0" snapToObjects="1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94760-D929-402D-9F1D-7706820FBD12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95486-46D8-4A8A-9BBB-1FFABD28A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3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5486-46D8-4A8A-9BBB-1FFABD28AC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30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5486-46D8-4A8A-9BBB-1FFABD28AC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59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5486-46D8-4A8A-9BBB-1FFABD28AC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3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5486-46D8-4A8A-9BBB-1FFABD28AC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1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I am Divya Chhabra and I will now elaborate on how Android is a multi-sided platform and how network effects helped it grow as a platform.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has 2 sides namely users and developers, they need both of them for the platform to grow. To overcome the chicken and egg problem here, Android came up with various strategies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 up with mobile networks, they offered subsidized bundles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 up with brands, wherein the brands could display their ads on various apps in android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Opened up the platform to app developers and let them monetize their apps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offeredlarge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base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gave the users access to a revolution in the mobile phone market – smart phones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brand name google attached to it and being an end to end product android attracted eyeballs and spiked consumer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intrest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8B5ED-E679-4295-9EBB-C9B25A759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4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I am Divya Chhabra and I will now elaborate on how Android is a multi-sided platform and how network effects helped it grow as a platform.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has 2 sides namely users and developers, they need both of them for the platform to grow. To overcome the chicken and egg problem here, Android came up with various strategies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 up with mobile networks, they offered subsidized bundles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 up with brands, wherein the brands could display their ads on various apps in android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Opened up the platform to app developers and let them monetize their apps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offeredlarge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base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gave the users access to a revolution in the mobile phone market – smart phones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brand name google attached to it and being an end to end product android attracted eyeballs and spiked consumer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intrest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8B5ED-E679-4295-9EBB-C9B25A7596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8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5486-46D8-4A8A-9BBB-1FFABD28AC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6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6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2.m4a"/><Relationship Id="rId7" Type="http://schemas.openxmlformats.org/officeDocument/2006/relationships/image" Target="../media/image4.png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3.m4a"/><Relationship Id="rId7" Type="http://schemas.openxmlformats.org/officeDocument/2006/relationships/image" Target="../media/image4.png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gartner.com/en/newsroom/press-releases/2017-02-15-gartner-says-worldwide-sales-of-smartphones-grew-7-percent-in-the-fourth-quarter-of-2016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12" Type="http://schemas.openxmlformats.org/officeDocument/2006/relationships/hyperlink" Target="https://www.zdnet.com/article/android-before-android-the-long-strange-history-of-symbian-and-why-it-matters-for-nokias-future/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11" Type="http://schemas.openxmlformats.org/officeDocument/2006/relationships/hyperlink" Target="https://www.theverge.com/2016/9/30/13119924/blackberry-failure-success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hyperlink" Target="http://disruptivewireless.blogspot.com/2008/07/nokia-series-40-6th-edition.html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://citeseerx.ist.psu.edu/viewdoc/download?doi=10.1.1.721.9498&amp;rep=rep1&amp;type=pdf" TargetMode="External"/><Relationship Id="rId14" Type="http://schemas.openxmlformats.org/officeDocument/2006/relationships/hyperlink" Target="https://www.businessinsider.com/android-iphone-market-share-2011-4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guardianlv.com/2014/03/android-vs-symbian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Symbian" TargetMode="External"/><Relationship Id="rId12" Type="http://schemas.openxmlformats.org/officeDocument/2006/relationships/hyperlink" Target="https://www.statista.com/statistics/266219/global-smartphone-sales-since-1st-quarter-2009-by-operating-syste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hyperlink" Target="https://www.marketing91.com/marketing-strategy-android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socialwebbiz.wordpress.com/tag/multi-sided-markets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mobilityarena.com/evolution-android-o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3.m4a"/><Relationship Id="rId7" Type="http://schemas.openxmlformats.org/officeDocument/2006/relationships/image" Target="../media/image8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4EA8ACEA-5B4B-4AC6-A227-6A0E014A5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E54BE42-0A76-4E08-8E93-933FEE57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3" name="Freeform 15">
            <a:extLst>
              <a:ext uri="{FF2B5EF4-FFF2-40B4-BE49-F238E27FC236}">
                <a16:creationId xmlns:a16="http://schemas.microsoft.com/office/drawing/2014/main" id="{BC170363-AD0C-449E-B5CC-30A228247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5" name="Freeform 5">
            <a:extLst>
              <a:ext uri="{FF2B5EF4-FFF2-40B4-BE49-F238E27FC236}">
                <a16:creationId xmlns:a16="http://schemas.microsoft.com/office/drawing/2014/main" id="{1F63DF7C-AFED-49CB-8FAF-B69387E9C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9BA4B-F66F-49E8-84C2-473B8D2C2A1D}"/>
              </a:ext>
            </a:extLst>
          </p:cNvPr>
          <p:cNvSpPr txBox="1"/>
          <p:nvPr/>
        </p:nvSpPr>
        <p:spPr>
          <a:xfrm>
            <a:off x="525145" y="2643183"/>
            <a:ext cx="9345155" cy="861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Android: The Wind that Changed Smartphoning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D3159-E4F5-44A3-836D-CB99C0DCEA41}"/>
              </a:ext>
            </a:extLst>
          </p:cNvPr>
          <p:cNvSpPr txBox="1"/>
          <p:nvPr/>
        </p:nvSpPr>
        <p:spPr>
          <a:xfrm>
            <a:off x="525145" y="1475323"/>
            <a:ext cx="991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BUSI 622 MANAGING DIGITAL BUSINESSES AND MARKETS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0EEF0-5CC9-464C-A7E4-A99F86E8950A}"/>
              </a:ext>
            </a:extLst>
          </p:cNvPr>
          <p:cNvSpPr txBox="1"/>
          <p:nvPr/>
        </p:nvSpPr>
        <p:spPr>
          <a:xfrm>
            <a:off x="525144" y="4578343"/>
            <a:ext cx="9912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SUBMITTED BY :</a:t>
            </a:r>
          </a:p>
          <a:p>
            <a:endParaRPr lang="en-US" b="1" dirty="0"/>
          </a:p>
          <a:p>
            <a:r>
              <a:rPr lang="en-US" b="1" dirty="0"/>
              <a:t>SADIA PARVEZ</a:t>
            </a:r>
          </a:p>
          <a:p>
            <a:r>
              <a:rPr lang="en-US" b="1" dirty="0"/>
              <a:t>RAHUL RAJ SINGH</a:t>
            </a:r>
          </a:p>
          <a:p>
            <a:r>
              <a:rPr lang="en-US" b="1" dirty="0"/>
              <a:t>SHRUTI GUPTA</a:t>
            </a:r>
          </a:p>
          <a:p>
            <a:r>
              <a:rPr lang="en-US" b="1" dirty="0"/>
              <a:t>DIVYA CHHABRA</a:t>
            </a:r>
          </a:p>
          <a:p>
            <a:r>
              <a:rPr lang="en-US" b="1" dirty="0"/>
              <a:t>ASHISH VERMA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B6CDD8-23DC-486E-BD3E-42EC0F4E15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09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5"/>
    </mc:Choice>
    <mc:Fallback xmlns="">
      <p:transition spd="slow" advTm="12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Network Effects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090FD2A-2EB5-43E3-ACA2-9369A9D4519E}"/>
              </a:ext>
            </a:extLst>
          </p:cNvPr>
          <p:cNvCxnSpPr/>
          <p:nvPr/>
        </p:nvCxnSpPr>
        <p:spPr>
          <a:xfrm rot="5400000">
            <a:off x="9013349" y="2475388"/>
            <a:ext cx="7303" cy="2956560"/>
          </a:xfrm>
          <a:prstGeom prst="curvedConnector3">
            <a:avLst>
              <a:gd name="adj1" fmla="val 16724949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24" y="2286163"/>
            <a:ext cx="10455969" cy="45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Audio 3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16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6064"/>
    </mc:Choice>
    <mc:Fallback xmlns="">
      <p:transition spd="slow" advTm="76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Value Creation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72162" y="3029560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pic>
        <p:nvPicPr>
          <p:cNvPr id="15" name="Picture 2" descr="https://lh6.googleusercontent.com/T27xsCsw6RNcPSZIHcE7Ua0rqIgpqkcbz4gJ-HbtHcMdIew5W19E6kRlNcqA6IVEXldJkQqzaq946SVUnFvZfU3tl8VszS21wiMMYFD_2Lt-uHMeUQw16yrzSORLHa5UN_39VwJm">
            <a:extLst>
              <a:ext uri="{FF2B5EF4-FFF2-40B4-BE49-F238E27FC236}">
                <a16:creationId xmlns:a16="http://schemas.microsoft.com/office/drawing/2014/main" id="{19FBE470-B89B-4750-8E0E-73183786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52" y="2592308"/>
            <a:ext cx="4848712" cy="36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1B99829-C03B-4613-B740-F192262C14E8}"/>
              </a:ext>
            </a:extLst>
          </p:cNvPr>
          <p:cNvSpPr txBox="1">
            <a:spLocks/>
          </p:cNvSpPr>
          <p:nvPr/>
        </p:nvSpPr>
        <p:spPr>
          <a:xfrm>
            <a:off x="-10002" y="2290857"/>
            <a:ext cx="4395788" cy="57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b="1" dirty="0"/>
              <a:t>Symbian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DFFB63-1136-4A52-BFFE-BA218C08C427}"/>
              </a:ext>
            </a:extLst>
          </p:cNvPr>
          <p:cNvSpPr/>
          <p:nvPr/>
        </p:nvSpPr>
        <p:spPr>
          <a:xfrm>
            <a:off x="6583680" y="2900680"/>
            <a:ext cx="1910080" cy="1056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Users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A873CA-F0DF-420D-8FB2-D66EDC29ED87}"/>
              </a:ext>
            </a:extLst>
          </p:cNvPr>
          <p:cNvSpPr/>
          <p:nvPr/>
        </p:nvSpPr>
        <p:spPr>
          <a:xfrm>
            <a:off x="9540240" y="2893377"/>
            <a:ext cx="1910080" cy="1056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Developers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F4F6C-725B-4362-9EFA-CACF86911825}"/>
              </a:ext>
            </a:extLst>
          </p:cNvPr>
          <p:cNvSpPr/>
          <p:nvPr/>
        </p:nvSpPr>
        <p:spPr>
          <a:xfrm>
            <a:off x="8147705" y="5210516"/>
            <a:ext cx="1910080" cy="1056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796042-8849-4D06-B884-81CD6D5C8B1D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7538720" y="3957320"/>
            <a:ext cx="1564025" cy="125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C6E844-1B2B-4419-827F-CBE0229B4596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V="1">
            <a:off x="9102745" y="3950017"/>
            <a:ext cx="1392535" cy="126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090FD2A-2EB5-43E3-ACA2-9369A9D4519E}"/>
              </a:ext>
            </a:extLst>
          </p:cNvPr>
          <p:cNvCxnSpPr>
            <a:stCxn id="21" idx="2"/>
            <a:endCxn id="19" idx="2"/>
          </p:cNvCxnSpPr>
          <p:nvPr/>
        </p:nvCxnSpPr>
        <p:spPr>
          <a:xfrm rot="5400000">
            <a:off x="9013349" y="2475388"/>
            <a:ext cx="7303" cy="2956560"/>
          </a:xfrm>
          <a:prstGeom prst="curvedConnector3">
            <a:avLst>
              <a:gd name="adj1" fmla="val 16724949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9B83CA-6303-4AAD-B43E-B7790FD128D5}"/>
              </a:ext>
            </a:extLst>
          </p:cNvPr>
          <p:cNvSpPr txBox="1"/>
          <p:nvPr/>
        </p:nvSpPr>
        <p:spPr>
          <a:xfrm>
            <a:off x="7906146" y="4064178"/>
            <a:ext cx="1073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4407B7-539E-4592-81DD-113EE33E67BD}"/>
              </a:ext>
            </a:extLst>
          </p:cNvPr>
          <p:cNvSpPr txBox="1"/>
          <p:nvPr/>
        </p:nvSpPr>
        <p:spPr>
          <a:xfrm>
            <a:off x="9047558" y="3942654"/>
            <a:ext cx="1073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API, Dev Tools, social plugins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76957A-545E-4330-A7DC-547DD186BD66}"/>
              </a:ext>
            </a:extLst>
          </p:cNvPr>
          <p:cNvSpPr txBox="1"/>
          <p:nvPr/>
        </p:nvSpPr>
        <p:spPr>
          <a:xfrm>
            <a:off x="8493760" y="4914709"/>
            <a:ext cx="128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Applications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3D7E2CF0-5D19-409F-827B-98C946A69392}"/>
              </a:ext>
            </a:extLst>
          </p:cNvPr>
          <p:cNvCxnSpPr/>
          <p:nvPr/>
        </p:nvCxnSpPr>
        <p:spPr>
          <a:xfrm rot="5400000">
            <a:off x="9013349" y="2474162"/>
            <a:ext cx="7303" cy="2956560"/>
          </a:xfrm>
          <a:prstGeom prst="curvedConnector3">
            <a:avLst>
              <a:gd name="adj1" fmla="val 16724949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BC282FAD-0A12-497E-A227-F6DC4470A23C}"/>
              </a:ext>
            </a:extLst>
          </p:cNvPr>
          <p:cNvSpPr txBox="1">
            <a:spLocks/>
          </p:cNvSpPr>
          <p:nvPr/>
        </p:nvSpPr>
        <p:spPr>
          <a:xfrm>
            <a:off x="6727825" y="2281613"/>
            <a:ext cx="4395787" cy="57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b="1" dirty="0"/>
              <a:t>Android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83193-5F3A-4076-B736-3A51AB2232BF}"/>
              </a:ext>
            </a:extLst>
          </p:cNvPr>
          <p:cNvSpPr txBox="1"/>
          <p:nvPr/>
        </p:nvSpPr>
        <p:spPr>
          <a:xfrm>
            <a:off x="1827664" y="6299351"/>
            <a:ext cx="299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~$8 Billion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D701D9-9DF8-4AD9-A124-CC369CCFDA00}"/>
              </a:ext>
            </a:extLst>
          </p:cNvPr>
          <p:cNvSpPr txBox="1"/>
          <p:nvPr/>
        </p:nvSpPr>
        <p:spPr>
          <a:xfrm>
            <a:off x="7189488" y="6279413"/>
            <a:ext cx="299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~$32 Billion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4D65F-4043-4194-B500-633ED69E8661}"/>
              </a:ext>
            </a:extLst>
          </p:cNvPr>
          <p:cNvSpPr txBox="1"/>
          <p:nvPr/>
        </p:nvSpPr>
        <p:spPr>
          <a:xfrm>
            <a:off x="4572000" y="6166463"/>
            <a:ext cx="311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X	  4 Times	  =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497BDDC-8085-4B4C-9034-F932A6EFC3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6316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9176"/>
    </mc:Choice>
    <mc:Fallback xmlns="">
      <p:transition spd="slow" advTm="69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7" grpId="0"/>
      <p:bldP spid="19" grpId="0" animBg="1"/>
      <p:bldP spid="21" grpId="0" animBg="1"/>
      <p:bldP spid="23" grpId="0" animBg="1"/>
      <p:bldP spid="31" grpId="0"/>
      <p:bldP spid="33" grpId="0"/>
      <p:bldP spid="35" grpId="0"/>
      <p:bldP spid="37" grpId="0"/>
      <p:bldP spid="13" grpId="0"/>
      <p:bldP spid="38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F4A4A-D6D9-4AF1-BE42-C596EE0855EA}"/>
              </a:ext>
            </a:extLst>
          </p:cNvPr>
          <p:cNvSpPr txBox="1"/>
          <p:nvPr/>
        </p:nvSpPr>
        <p:spPr>
          <a:xfrm>
            <a:off x="257537" y="4942602"/>
            <a:ext cx="729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“Those who disrupt their industries change consumer behavior, alter economics, and transform lives.”</a:t>
            </a:r>
          </a:p>
          <a:p>
            <a:pPr algn="ctr"/>
            <a:r>
              <a:rPr lang="en-US" sz="2000" i="1" dirty="0"/>
              <a:t>				  						- Heather Simmons</a:t>
            </a:r>
          </a:p>
          <a:p>
            <a:pPr algn="ctr"/>
            <a:endParaRPr lang="en-US" sz="2000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9D2C8E-0BC6-4FCD-A592-D057EE0223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524" y="778325"/>
            <a:ext cx="5643254" cy="338595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562F680-C22B-41CC-8FF9-9D508478DA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415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3683"/>
    </mc:Choice>
    <mc:Fallback xmlns="">
      <p:transition spd="slow" advTm="33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Future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pic>
        <p:nvPicPr>
          <p:cNvPr id="11" name="Picture 10" descr="https://lh4.googleusercontent.com/_ucxBv3o9LIlSujDv4-V24PenhhB7X0mahLSEgqPWWDvBObiieYfoSeXzkbqGtDAI_nbThJ6e5YhQDVV190Yy9y2Wk3ynnAK9VCAMMsiclgbEohC6OuWPaL1ZL4YlW1F5E5-zjo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830" y="2892421"/>
            <a:ext cx="6637714" cy="26218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57E4FC-916F-406B-BCB3-29C3D1D6D1B5}"/>
              </a:ext>
            </a:extLst>
          </p:cNvPr>
          <p:cNvSpPr txBox="1"/>
          <p:nvPr/>
        </p:nvSpPr>
        <p:spPr>
          <a:xfrm>
            <a:off x="648931" y="3302594"/>
            <a:ext cx="33880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Strong and positive network effects</a:t>
            </a:r>
          </a:p>
          <a:p>
            <a:endParaRPr lang="en-US" sz="2000" b="1" i="1" dirty="0"/>
          </a:p>
          <a:p>
            <a:r>
              <a:rPr lang="en-US" sz="2000" b="1" i="1" dirty="0"/>
              <a:t>High multi-homing costs</a:t>
            </a:r>
          </a:p>
          <a:p>
            <a:endParaRPr lang="en-US" sz="2000" b="1" i="1" dirty="0"/>
          </a:p>
          <a:p>
            <a:r>
              <a:rPr lang="en-US" sz="2000" b="1" i="1" dirty="0"/>
              <a:t>Low need for differentiated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56E8F-1C75-4F55-9A82-2D3329952D2E}"/>
              </a:ext>
            </a:extLst>
          </p:cNvPr>
          <p:cNvSpPr txBox="1"/>
          <p:nvPr/>
        </p:nvSpPr>
        <p:spPr>
          <a:xfrm>
            <a:off x="4905830" y="5780871"/>
            <a:ext cx="663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Current Market Share of Android: </a:t>
            </a:r>
            <a:r>
              <a:rPr lang="en-US" sz="2400" b="1" i="1" dirty="0"/>
              <a:t>~85%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E8483D4-5718-4A74-BEC8-BA2DD51A769D}"/>
              </a:ext>
            </a:extLst>
          </p:cNvPr>
          <p:cNvSpPr/>
          <p:nvPr/>
        </p:nvSpPr>
        <p:spPr>
          <a:xfrm>
            <a:off x="3850640" y="3830320"/>
            <a:ext cx="940058" cy="6654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08928FF-42FC-466F-9280-86C0AB3CA5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4886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1413"/>
    </mc:Choice>
    <mc:Fallback>
      <p:transition spd="slow" advTm="51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5" y="2617213"/>
            <a:ext cx="11488851" cy="3796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7F2E85C-647F-43EB-BA27-891074561AE0}"/>
              </a:ext>
            </a:extLst>
          </p:cNvPr>
          <p:cNvSpPr txBox="1">
            <a:spLocks/>
          </p:cNvSpPr>
          <p:nvPr/>
        </p:nvSpPr>
        <p:spPr>
          <a:xfrm>
            <a:off x="6874487" y="2379594"/>
            <a:ext cx="439633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Android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References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7" y="2338634"/>
            <a:ext cx="11488851" cy="4178177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507937" y="2425384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/>
              <a:t>Web links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361A43-B6AA-47C3-B6F3-566BBDB89204}"/>
              </a:ext>
            </a:extLst>
          </p:cNvPr>
          <p:cNvSpPr txBox="1">
            <a:spLocks/>
          </p:cNvSpPr>
          <p:nvPr/>
        </p:nvSpPr>
        <p:spPr>
          <a:xfrm>
            <a:off x="625779" y="2830461"/>
            <a:ext cx="11164220" cy="27950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hlinkClick r:id="rId9"/>
              </a:rPr>
              <a:t>http://citeseerx.ist.psu.edu/viewdoc/download?doi=10.1.1.721.9498&amp;rep=rep1&amp;type=pdf</a:t>
            </a: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hlinkClick r:id="rId10"/>
              </a:rPr>
              <a:t>http://disruptivewireless.blogspot.com/2008/07/nokia-series-40-6th-edition.html</a:t>
            </a: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hlinkClick r:id="rId11"/>
              </a:rPr>
              <a:t>https://www.theverge.com/2016/9/30/13119924/blackberry-failure-success</a:t>
            </a: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hlinkClick r:id="rId12"/>
              </a:rPr>
              <a:t>https://www.zdnet.com/article/android-before-android-the-long-strange-history-of-symbian-and-why-it-matters-for-nokias-future/</a:t>
            </a: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hlinkClick r:id="rId13"/>
              </a:rPr>
              <a:t>https://www.gartner.com/en/newsroom/press-releases/2017-02-15-gartner-says-worldwide-sales-of-smartphones-grew-7-percent-in-the-fourth-quarter-of-2016</a:t>
            </a: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hlinkClick r:id="rId14"/>
              </a:rPr>
              <a:t>https://www.businessinsider.com/android-iphone-market-share-2011-4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4FAE0EC7-618C-47A0-828F-BC6CD0B3F80D}"/>
              </a:ext>
            </a:extLst>
          </p:cNvPr>
          <p:cNvSpPr txBox="1">
            <a:spLocks/>
          </p:cNvSpPr>
          <p:nvPr/>
        </p:nvSpPr>
        <p:spPr>
          <a:xfrm>
            <a:off x="6904575" y="2816106"/>
            <a:ext cx="4885424" cy="3441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6582599" y="2448526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endParaRPr lang="en-US" b="1" i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CF6E12-8B8B-432C-AC12-30A9D6DCD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6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125"/>
    </mc:Choice>
    <mc:Fallback xmlns="">
      <p:transition spd="slow" advTm="3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5" y="2617213"/>
            <a:ext cx="11488851" cy="3796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7F2E85C-647F-43EB-BA27-891074561AE0}"/>
              </a:ext>
            </a:extLst>
          </p:cNvPr>
          <p:cNvSpPr txBox="1">
            <a:spLocks/>
          </p:cNvSpPr>
          <p:nvPr/>
        </p:nvSpPr>
        <p:spPr>
          <a:xfrm>
            <a:off x="6874487" y="2379594"/>
            <a:ext cx="439633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Android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References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7" y="2338634"/>
            <a:ext cx="11488851" cy="4178177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507937" y="2425384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/>
              <a:t>Web links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361A43-B6AA-47C3-B6F3-566BBDB89204}"/>
              </a:ext>
            </a:extLst>
          </p:cNvPr>
          <p:cNvSpPr txBox="1">
            <a:spLocks/>
          </p:cNvSpPr>
          <p:nvPr/>
        </p:nvSpPr>
        <p:spPr>
          <a:xfrm>
            <a:off x="625779" y="2830461"/>
            <a:ext cx="11164220" cy="27950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US" u="sng" dirty="0">
                <a:hlinkClick r:id="rId7"/>
              </a:rPr>
              <a:t>https://en.wikipedia.org/wiki/Symbian</a:t>
            </a:r>
            <a:endParaRPr lang="en-US" b="1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u="sng" dirty="0">
                <a:hlinkClick r:id="rId8"/>
              </a:rPr>
              <a:t>http://guardianlv.com/2014/03/android-vs-symbian/</a:t>
            </a:r>
            <a:endParaRPr lang="en-US" u="sng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u="sng" dirty="0">
                <a:hlinkClick r:id="rId9"/>
              </a:rPr>
              <a:t>https://mobilityarena.com/evolution-android-os/</a:t>
            </a:r>
            <a:endParaRPr lang="en-US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u="sng" dirty="0">
                <a:hlinkClick r:id="rId10"/>
              </a:rPr>
              <a:t>https://socialwebbiz.wordpress.com/tag/multi-sided-markets/</a:t>
            </a:r>
            <a:endParaRPr lang="en-US" b="1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u="sng" dirty="0">
                <a:hlinkClick r:id="rId11"/>
              </a:rPr>
              <a:t>https://www.marketing91.com/marketing-strategy-android/</a:t>
            </a:r>
            <a:endParaRPr lang="en-US" u="sng" dirty="0"/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u="sng" dirty="0">
                <a:hlinkClick r:id="rId12"/>
              </a:rPr>
              <a:t>https://www.statista.com/statistics/266219/global-smartphone-sales-since-1st-quarter-2009-by-operating-system/</a:t>
            </a:r>
            <a:endParaRPr lang="en-US" b="1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4FAE0EC7-618C-47A0-828F-BC6CD0B3F80D}"/>
              </a:ext>
            </a:extLst>
          </p:cNvPr>
          <p:cNvSpPr txBox="1">
            <a:spLocks/>
          </p:cNvSpPr>
          <p:nvPr/>
        </p:nvSpPr>
        <p:spPr>
          <a:xfrm>
            <a:off x="6904575" y="2816106"/>
            <a:ext cx="4885424" cy="3441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6582599" y="2448526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20931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45"/>
    </mc:Choice>
    <mc:Fallback xmlns="">
      <p:transition spd="slow" advTm="364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https://www.mckinsey.com/~/media/McKinsey/Business%20Functions/Transformation%20and%20Restructuring/Our%20insights/Disruption%20friction%20and%20change%20The%20hallmarks%20of%20a%20true%20transformation/disruption-friction-and-change_486152766_hero_1536x1536.ashx?mw=1536&amp;car=72:35&amp;cq=50&amp;tco=150">
            <a:extLst>
              <a:ext uri="{FF2B5EF4-FFF2-40B4-BE49-F238E27FC236}">
                <a16:creationId xmlns:a16="http://schemas.microsoft.com/office/drawing/2014/main" id="{603BDFEE-DAF5-4034-8E74-D78E7B5CF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9091" r="17145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62" y="182546"/>
            <a:ext cx="8825658" cy="146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2B766-F884-4B7D-895B-3367DF02FA30}"/>
              </a:ext>
            </a:extLst>
          </p:cNvPr>
          <p:cNvSpPr/>
          <p:nvPr/>
        </p:nvSpPr>
        <p:spPr>
          <a:xfrm>
            <a:off x="-51574" y="1831227"/>
            <a:ext cx="79552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“Disruptions start with a thought that something needs to be better.”</a:t>
            </a:r>
          </a:p>
          <a:p>
            <a:pPr algn="ctr"/>
            <a:r>
              <a:rPr lang="en-US" sz="2400" i="1" dirty="0">
                <a:latin typeface="+mj-lt"/>
              </a:rPr>
              <a:t>				  			-</a:t>
            </a:r>
            <a:r>
              <a:rPr lang="en-US" sz="2400" b="1" i="1" dirty="0">
                <a:latin typeface="+mj-lt"/>
              </a:rPr>
              <a:t> </a:t>
            </a:r>
            <a:r>
              <a:rPr lang="en-US" i="1" dirty="0"/>
              <a:t>Kylene Beers and Robert E. Probst</a:t>
            </a:r>
            <a:endParaRPr lang="en-US" sz="2400" b="1" i="1" dirty="0">
              <a:latin typeface="+mj-lt"/>
            </a:endParaRPr>
          </a:p>
          <a:p>
            <a:pPr algn="ctr"/>
            <a:endParaRPr lang="en-US" sz="2800" i="1" dirty="0">
              <a:latin typeface="+mj-lt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2F7AFB6-1CCE-401A-94E6-402FC3D730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0576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251"/>
    </mc:Choice>
    <mc:Fallback xmlns="">
      <p:transition spd="slow" advTm="19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4EA8ACEA-5B4B-4AC6-A227-6A0E014A5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E54BE42-0A76-4E08-8E93-933FEE57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3" name="Freeform 15">
            <a:extLst>
              <a:ext uri="{FF2B5EF4-FFF2-40B4-BE49-F238E27FC236}">
                <a16:creationId xmlns:a16="http://schemas.microsoft.com/office/drawing/2014/main" id="{BC170363-AD0C-449E-B5CC-30A228247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 descr="https://lh4.googleusercontent.com/SeWiLD9_t4COev9vcqE9DhS9MLB3vd7UtzPdh6vqIofIW1M-TJ9HOlOQ_QuSlMgjce10YKjPaSV4QbE0brbAYI2MYalLdF3jA3qtfbsbcAjkE0gZIF4JtcNfVXWftxipB3bpcGF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89" y="636083"/>
            <a:ext cx="5143507" cy="32918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" name="Freeform 5">
            <a:extLst>
              <a:ext uri="{FF2B5EF4-FFF2-40B4-BE49-F238E27FC236}">
                <a16:creationId xmlns:a16="http://schemas.microsoft.com/office/drawing/2014/main" id="{1F63DF7C-AFED-49CB-8FAF-B69387E9C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4" name="TextBox 3"/>
          <p:cNvSpPr txBox="1"/>
          <p:nvPr/>
        </p:nvSpPr>
        <p:spPr>
          <a:xfrm>
            <a:off x="635458" y="4854344"/>
            <a:ext cx="9345155" cy="8618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Android KILLED Symbian OS?</a:t>
            </a:r>
          </a:p>
        </p:txBody>
      </p:sp>
      <p:pic>
        <p:nvPicPr>
          <p:cNvPr id="2050" name="Picture 2" descr="https://lh3.googleusercontent.com/nP0CWNWzCIge8zFKsAex0JaB45qU_w0MU7pmHeQVdsKlmTe4ISYS_c7FIoCxsb4F_-1E1eFZ8zgweYjzXZmJBPyplLjEcK1rtQSDkR9tL4yX8oueapBdlGGCkAXJVbKFa2tefdME">
            <a:extLst>
              <a:ext uri="{FF2B5EF4-FFF2-40B4-BE49-F238E27FC236}">
                <a16:creationId xmlns:a16="http://schemas.microsoft.com/office/drawing/2014/main" id="{583EB943-2721-45AD-A02D-14CF565A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56" y="790565"/>
            <a:ext cx="4587935" cy="32918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11D150-261E-423C-8A0D-A9CF3BAD170A}"/>
              </a:ext>
            </a:extLst>
          </p:cNvPr>
          <p:cNvSpPr txBox="1"/>
          <p:nvPr/>
        </p:nvSpPr>
        <p:spPr>
          <a:xfrm>
            <a:off x="474004" y="365670"/>
            <a:ext cx="3711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Global Unit Sales of Symbian OS Phones (Millions)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B00011-5BD3-45B2-A164-9AEC74E022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45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59"/>
    </mc:Choice>
    <mc:Fallback xmlns="">
      <p:transition spd="slow" advTm="40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Platform Design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136F4F7-2223-4077-8185-7A5FB8EB2C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418" y="2323750"/>
            <a:ext cx="11570684" cy="3823269"/>
          </a:xfrm>
          <a:prstGeom prst="rect">
            <a:avLst/>
          </a:prstGeom>
        </p:spPr>
      </p:pic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361A43-B6AA-47C3-B6F3-566BBDB89204}"/>
              </a:ext>
            </a:extLst>
          </p:cNvPr>
          <p:cNvSpPr txBox="1">
            <a:spLocks/>
          </p:cNvSpPr>
          <p:nvPr/>
        </p:nvSpPr>
        <p:spPr>
          <a:xfrm>
            <a:off x="646111" y="3201929"/>
            <a:ext cx="4396339" cy="19917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/>
              <a:t>Launched in 1998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/>
              <a:t>Sponsor: Psion, Nokia, Ericsson and Motorola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/>
              <a:t>Provider: Psion, Nokia, Ericsson and Motorola</a:t>
            </a:r>
          </a:p>
          <a:p>
            <a:pPr marL="0" indent="0">
              <a:buClrTx/>
              <a:buFont typeface="Wingdings 3" charset="2"/>
              <a:buNone/>
            </a:pPr>
            <a:endParaRPr lang="en-US" b="1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507937" y="2586901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Symbian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7F2E85C-647F-43EB-BA27-891074561AE0}"/>
              </a:ext>
            </a:extLst>
          </p:cNvPr>
          <p:cNvSpPr txBox="1">
            <a:spLocks/>
          </p:cNvSpPr>
          <p:nvPr/>
        </p:nvSpPr>
        <p:spPr>
          <a:xfrm>
            <a:off x="6846411" y="2615343"/>
            <a:ext cx="439633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Android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4FAE0EC7-618C-47A0-828F-BC6CD0B3F80D}"/>
              </a:ext>
            </a:extLst>
          </p:cNvPr>
          <p:cNvSpPr txBox="1">
            <a:spLocks/>
          </p:cNvSpPr>
          <p:nvPr/>
        </p:nvSpPr>
        <p:spPr>
          <a:xfrm>
            <a:off x="6904575" y="3196555"/>
            <a:ext cx="4396339" cy="16665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>
              <a:buClrTx/>
              <a:buFont typeface="Wingdings" charset="2"/>
              <a:buChar char="Ø"/>
            </a:pPr>
            <a:r>
              <a:rPr lang="en-US" sz="2000" b="1" dirty="0"/>
              <a:t>Launched in 2003</a:t>
            </a:r>
          </a:p>
          <a:p>
            <a:pPr marL="342900" lvl="1" indent="-342900">
              <a:buClrTx/>
              <a:buFont typeface="Wingdings" charset="2"/>
              <a:buChar char="Ø"/>
            </a:pPr>
            <a:r>
              <a:rPr lang="en-US" sz="2000" b="1" dirty="0"/>
              <a:t>Sponsor: Andy Rubin</a:t>
            </a:r>
          </a:p>
          <a:p>
            <a:pPr marL="342900" lvl="1" indent="-342900">
              <a:buClrTx/>
              <a:buFont typeface="Wingdings" charset="2"/>
              <a:buChar char="Ø"/>
            </a:pPr>
            <a:r>
              <a:rPr lang="en-US" sz="2000" b="1" dirty="0"/>
              <a:t>Provider: Any external partner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A01F9-DF3F-4116-AB5E-AD79722BB618}"/>
              </a:ext>
            </a:extLst>
          </p:cNvPr>
          <p:cNvSpPr txBox="1"/>
          <p:nvPr/>
        </p:nvSpPr>
        <p:spPr>
          <a:xfrm>
            <a:off x="646111" y="5101437"/>
            <a:ext cx="5449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80000"/>
              <a:buFont typeface="Wingdings" panose="05000000000000000000" pitchFamily="2" charset="2"/>
              <a:buChar char="Ø"/>
            </a:pPr>
            <a:r>
              <a:rPr lang="en-US" sz="2000" b="1" dirty="0"/>
              <a:t>Initially closed platform. Later, changed to open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E4CCD-2034-4264-833A-C615FF57A1CC}"/>
              </a:ext>
            </a:extLst>
          </p:cNvPr>
          <p:cNvSpPr txBox="1"/>
          <p:nvPr/>
        </p:nvSpPr>
        <p:spPr>
          <a:xfrm>
            <a:off x="6904575" y="4550818"/>
            <a:ext cx="429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80000"/>
              <a:buFont typeface="Wingdings" panose="05000000000000000000" pitchFamily="2" charset="2"/>
              <a:buChar char="Ø"/>
            </a:pPr>
            <a:r>
              <a:rPr lang="en-US" sz="2000" b="1" dirty="0"/>
              <a:t>Always open platform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67D05A2-7494-4469-B5E1-DDDD61485C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25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8950"/>
    </mc:Choice>
    <mc:Fallback xmlns="">
      <p:transition spd="slow" advTm="68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9" grpId="0"/>
      <p:bldP spid="21" grpId="0"/>
      <p:bldP spid="23" grpId="0"/>
      <p:bldP spid="25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Creative Destruction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1FCEB2-924A-484E-A39E-C14819005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18" y="2286162"/>
            <a:ext cx="12191997" cy="4547421"/>
          </a:xfrm>
          <a:prstGeom prst="rect">
            <a:avLst/>
          </a:prstGeom>
          <a:ln>
            <a:noFill/>
          </a:ln>
          <a:effectLst>
            <a:softEdge rad="1270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7" name="Content Placeholder 10">
            <a:extLst>
              <a:ext uri="{FF2B5EF4-FFF2-40B4-BE49-F238E27FC236}">
                <a16:creationId xmlns:a16="http://schemas.microsoft.com/office/drawing/2014/main" id="{D7896A42-CA50-4ADB-9548-C7753A5B732B}"/>
              </a:ext>
            </a:extLst>
          </p:cNvPr>
          <p:cNvSpPr txBox="1">
            <a:spLocks/>
          </p:cNvSpPr>
          <p:nvPr/>
        </p:nvSpPr>
        <p:spPr>
          <a:xfrm>
            <a:off x="1" y="2402308"/>
            <a:ext cx="12191578" cy="443127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lnSpc>
                <a:spcPct val="120000"/>
              </a:lnSpc>
              <a:buClrTx/>
              <a:buNone/>
            </a:pPr>
            <a:r>
              <a:rPr lang="en-US" sz="12800" b="1" dirty="0"/>
              <a:t>Symbian</a:t>
            </a:r>
          </a:p>
          <a:p>
            <a:pPr lvl="1">
              <a:lnSpc>
                <a:spcPct val="120000"/>
              </a:lnSpc>
              <a:buClrTx/>
            </a:pPr>
            <a:r>
              <a:rPr lang="en-US" sz="9400" b="1" dirty="0">
                <a:latin typeface="+mn-lt"/>
              </a:rPr>
              <a:t>Complex design of OS</a:t>
            </a:r>
          </a:p>
          <a:p>
            <a:pPr lvl="1">
              <a:lnSpc>
                <a:spcPct val="120000"/>
              </a:lnSpc>
              <a:buClrTx/>
            </a:pPr>
            <a:r>
              <a:rPr lang="en-US" sz="9400" b="1" dirty="0">
                <a:latin typeface="+mn-lt"/>
              </a:rPr>
              <a:t>Obstinate developer bureaucracy</a:t>
            </a:r>
          </a:p>
          <a:p>
            <a:pPr lvl="1">
              <a:lnSpc>
                <a:spcPct val="120000"/>
              </a:lnSpc>
              <a:buClrTx/>
            </a:pPr>
            <a:r>
              <a:rPr lang="en-US" sz="9400" b="1" dirty="0">
                <a:latin typeface="+mn-lt"/>
              </a:rPr>
              <a:t>Highly priced IDEs and SDKs</a:t>
            </a:r>
          </a:p>
          <a:p>
            <a:pPr lvl="1">
              <a:lnSpc>
                <a:spcPct val="120000"/>
              </a:lnSpc>
              <a:buClrTx/>
            </a:pPr>
            <a:r>
              <a:rPr lang="en-US" sz="9400" b="1" dirty="0">
                <a:latin typeface="+mn-lt"/>
              </a:rPr>
              <a:t>Fragmentation</a:t>
            </a:r>
            <a:r>
              <a:rPr lang="en-US" sz="14200" b="1" dirty="0">
                <a:latin typeface="+mn-lt"/>
              </a:rPr>
              <a:t> </a:t>
            </a:r>
          </a:p>
          <a:p>
            <a:pPr lvl="1">
              <a:lnSpc>
                <a:spcPct val="120000"/>
              </a:lnSpc>
              <a:buClrTx/>
            </a:pPr>
            <a:r>
              <a:rPr lang="en-US" sz="9400" b="1" dirty="0">
                <a:latin typeface="+mn-lt"/>
              </a:rPr>
              <a:t>Initially designed for keypad devices</a:t>
            </a:r>
          </a:p>
          <a:p>
            <a:pPr lvl="1">
              <a:lnSpc>
                <a:spcPct val="120000"/>
              </a:lnSpc>
              <a:buClrTx/>
            </a:pPr>
            <a:r>
              <a:rPr lang="en-US" sz="9400" b="1" dirty="0">
                <a:latin typeface="+mn-lt"/>
              </a:rPr>
              <a:t>Slow processors</a:t>
            </a:r>
          </a:p>
          <a:p>
            <a:pPr lvl="1">
              <a:lnSpc>
                <a:spcPct val="120000"/>
              </a:lnSpc>
              <a:buClrTx/>
            </a:pPr>
            <a:r>
              <a:rPr lang="en-US" sz="9400" b="1" dirty="0">
                <a:latin typeface="+mn-lt"/>
              </a:rPr>
              <a:t>Lack of variety of applications</a:t>
            </a:r>
          </a:p>
          <a:p>
            <a:pPr>
              <a:lnSpc>
                <a:spcPct val="120000"/>
              </a:lnSpc>
              <a:buClrTx/>
            </a:pPr>
            <a:endParaRPr lang="en-US" sz="8000" b="1" dirty="0">
              <a:latin typeface="+mn-lt"/>
            </a:endParaRPr>
          </a:p>
          <a:p>
            <a:pPr>
              <a:lnSpc>
                <a:spcPct val="120000"/>
              </a:lnSpc>
              <a:buClrTx/>
            </a:pPr>
            <a:endParaRPr lang="en-US" sz="8000" b="1" dirty="0">
              <a:latin typeface="+mn-lt"/>
            </a:endParaRPr>
          </a:p>
          <a:p>
            <a:pPr marL="0" indent="0">
              <a:buClrTx/>
              <a:buNone/>
            </a:pPr>
            <a:br>
              <a:rPr lang="en-US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C573B-465F-43A5-AC4D-E522332CA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4383" y="5156289"/>
            <a:ext cx="3150247" cy="1647129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F2BA0D-D09D-40E0-B148-20F1DF7FB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42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0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Creative Destruction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DB532-C683-494B-90CD-55B234C66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2286162"/>
            <a:ext cx="12192417" cy="455517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9" name="Content Placeholder 12">
            <a:extLst>
              <a:ext uri="{FF2B5EF4-FFF2-40B4-BE49-F238E27FC236}">
                <a16:creationId xmlns:a16="http://schemas.microsoft.com/office/drawing/2014/main" id="{00FBD2FA-5FE4-49AC-BF5C-2AC8EDB8F9E9}"/>
              </a:ext>
            </a:extLst>
          </p:cNvPr>
          <p:cNvSpPr txBox="1">
            <a:spLocks/>
          </p:cNvSpPr>
          <p:nvPr/>
        </p:nvSpPr>
        <p:spPr>
          <a:xfrm>
            <a:off x="1" y="2419375"/>
            <a:ext cx="12191997" cy="44219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ClrTx/>
              <a:buNone/>
            </a:pPr>
            <a:r>
              <a:rPr lang="en-US" sz="3200" b="1" dirty="0"/>
              <a:t>Android</a:t>
            </a:r>
          </a:p>
          <a:p>
            <a:pPr lvl="1">
              <a:buClrTx/>
            </a:pPr>
            <a:r>
              <a:rPr lang="en-US" sz="2400" b="1" dirty="0">
                <a:latin typeface="+mn-lt"/>
              </a:rPr>
              <a:t>Simpler design</a:t>
            </a:r>
          </a:p>
          <a:p>
            <a:pPr lvl="1">
              <a:buClrTx/>
            </a:pPr>
            <a:r>
              <a:rPr lang="en-US" sz="2400" b="1" dirty="0">
                <a:latin typeface="+mn-lt"/>
              </a:rPr>
              <a:t>Centralized infrastructure to create and obtain third party apps</a:t>
            </a:r>
          </a:p>
          <a:p>
            <a:pPr lvl="1">
              <a:buClrTx/>
            </a:pPr>
            <a:r>
              <a:rPr lang="en-US" sz="2400" b="1" dirty="0">
                <a:latin typeface="+mn-lt"/>
              </a:rPr>
              <a:t>Multitasking and graphics aimed to meet future customer demands</a:t>
            </a:r>
          </a:p>
          <a:p>
            <a:pPr lvl="1">
              <a:buClrTx/>
            </a:pPr>
            <a:r>
              <a:rPr lang="en-US" sz="2400" b="1" dirty="0">
                <a:latin typeface="+mn-lt"/>
              </a:rPr>
              <a:t>Touch support since its inception</a:t>
            </a:r>
          </a:p>
          <a:p>
            <a:pPr lvl="1">
              <a:buClrTx/>
            </a:pPr>
            <a:r>
              <a:rPr lang="en-US" sz="2400" b="1" dirty="0">
                <a:latin typeface="+mn-lt"/>
              </a:rPr>
              <a:t>Fast processors hence superior performance</a:t>
            </a:r>
          </a:p>
          <a:p>
            <a:pPr lvl="1">
              <a:buClrTx/>
            </a:pPr>
            <a:r>
              <a:rPr lang="en-US" sz="2400" b="1" dirty="0">
                <a:latin typeface="+mn-lt"/>
              </a:rPr>
              <a:t>Abundance of exclusive applications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96B519-7BC7-45E4-B101-2C71A5A6C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2585" y="4939144"/>
            <a:ext cx="2536254" cy="1902190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F425B7-5D3D-47AE-A95A-BD6BD50EF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3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5" y="2617213"/>
            <a:ext cx="11488851" cy="3796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7F2E85C-647F-43EB-BA27-891074561AE0}"/>
              </a:ext>
            </a:extLst>
          </p:cNvPr>
          <p:cNvSpPr txBox="1">
            <a:spLocks/>
          </p:cNvSpPr>
          <p:nvPr/>
        </p:nvSpPr>
        <p:spPr>
          <a:xfrm>
            <a:off x="6874487" y="2379594"/>
            <a:ext cx="439633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Android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Switching and Multi-Homing Costs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7" y="2338634"/>
            <a:ext cx="11488851" cy="4178177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507937" y="2425384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/>
              <a:t>Symbian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361A43-B6AA-47C3-B6F3-566BBDB89204}"/>
              </a:ext>
            </a:extLst>
          </p:cNvPr>
          <p:cNvSpPr txBox="1">
            <a:spLocks/>
          </p:cNvSpPr>
          <p:nvPr/>
        </p:nvSpPr>
        <p:spPr>
          <a:xfrm>
            <a:off x="625779" y="2830461"/>
            <a:ext cx="5556344" cy="29776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/>
              <a:t>Licensing fee </a:t>
            </a:r>
          </a:p>
          <a:p>
            <a:pPr>
              <a:buClr>
                <a:schemeClr val="tx1"/>
              </a:buClr>
            </a:pPr>
            <a:r>
              <a:rPr lang="en-US" b="1" dirty="0"/>
              <a:t>Fragmented app/ecosystem community - porting apps across platforms was difficult</a:t>
            </a:r>
          </a:p>
          <a:p>
            <a:pPr>
              <a:buClr>
                <a:schemeClr val="tx1"/>
              </a:buClr>
            </a:pPr>
            <a:r>
              <a:rPr lang="en-US" b="1" dirty="0"/>
              <a:t>Multiple UIs, which were not compatible </a:t>
            </a:r>
          </a:p>
          <a:p>
            <a:pPr>
              <a:buClr>
                <a:schemeClr val="tx1"/>
              </a:buClr>
            </a:pPr>
            <a:r>
              <a:rPr lang="en-US" b="1" dirty="0"/>
              <a:t>Key differences compared to PC archetype </a:t>
            </a:r>
          </a:p>
          <a:p>
            <a:pPr marL="0" indent="0">
              <a:buClrTx/>
              <a:buFont typeface="Wingdings 3" charset="2"/>
              <a:buNone/>
            </a:pPr>
            <a:endParaRPr lang="en-US" b="1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4FAE0EC7-618C-47A0-828F-BC6CD0B3F80D}"/>
              </a:ext>
            </a:extLst>
          </p:cNvPr>
          <p:cNvSpPr txBox="1">
            <a:spLocks/>
          </p:cNvSpPr>
          <p:nvPr/>
        </p:nvSpPr>
        <p:spPr>
          <a:xfrm>
            <a:off x="6904575" y="2816106"/>
            <a:ext cx="4885424" cy="3441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/>
              <a:t>Companies that deal with Android never had to pay a license fee to the company for using the platform.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Single storefront, easy to buy apps</a:t>
            </a:r>
          </a:p>
          <a:p>
            <a:pPr>
              <a:buClr>
                <a:schemeClr val="tx1"/>
              </a:buClr>
            </a:pPr>
            <a:r>
              <a:rPr lang="en-US" b="1" dirty="0"/>
              <a:t>Android has standard UI from start</a:t>
            </a:r>
          </a:p>
          <a:p>
            <a:pPr>
              <a:buClr>
                <a:schemeClr val="tx1"/>
              </a:buClr>
            </a:pPr>
            <a:r>
              <a:rPr lang="en-US" b="1" dirty="0"/>
              <a:t>Android emulated PC capabilities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6582599" y="2448526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/>
              <a:t>Android</a:t>
            </a: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37323" y="1194838"/>
            <a:ext cx="481561" cy="4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4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5" y="2617213"/>
            <a:ext cx="11488851" cy="3796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7F2E85C-647F-43EB-BA27-891074561AE0}"/>
              </a:ext>
            </a:extLst>
          </p:cNvPr>
          <p:cNvSpPr txBox="1">
            <a:spLocks/>
          </p:cNvSpPr>
          <p:nvPr/>
        </p:nvSpPr>
        <p:spPr>
          <a:xfrm>
            <a:off x="6874487" y="2379594"/>
            <a:ext cx="439633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Android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Switching and Multi-Homing Costs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7" y="2338634"/>
            <a:ext cx="11488851" cy="4178177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507937" y="2425384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/>
              <a:t>Symbian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361A43-B6AA-47C3-B6F3-566BBDB89204}"/>
              </a:ext>
            </a:extLst>
          </p:cNvPr>
          <p:cNvSpPr txBox="1">
            <a:spLocks/>
          </p:cNvSpPr>
          <p:nvPr/>
        </p:nvSpPr>
        <p:spPr>
          <a:xfrm>
            <a:off x="625779" y="2830461"/>
            <a:ext cx="5556344" cy="29776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/>
              <a:t>No direct relationship with customers </a:t>
            </a:r>
            <a:r>
              <a:rPr lang="mr-IN" b="1" dirty="0"/>
              <a:t>–</a:t>
            </a:r>
            <a:r>
              <a:rPr lang="en-US" b="1" dirty="0"/>
              <a:t> software upgrades not available with old phones</a:t>
            </a:r>
          </a:p>
          <a:p>
            <a:pPr>
              <a:buClr>
                <a:schemeClr val="tx1"/>
              </a:buClr>
            </a:pPr>
            <a:r>
              <a:rPr lang="en-US" b="1" dirty="0"/>
              <a:t>UIQ interface </a:t>
            </a:r>
            <a:r>
              <a:rPr lang="mr-IN" b="1" dirty="0"/>
              <a:t>–</a:t>
            </a:r>
            <a:r>
              <a:rPr lang="en-US" b="1" dirty="0"/>
              <a:t> stylus based input method</a:t>
            </a:r>
          </a:p>
          <a:p>
            <a:pPr>
              <a:buClr>
                <a:schemeClr val="tx1"/>
              </a:buClr>
            </a:pPr>
            <a:r>
              <a:rPr lang="en-US" b="1" dirty="0"/>
              <a:t>Browser compatibility - website compatibility comparable to a desktop browser</a:t>
            </a:r>
          </a:p>
          <a:p>
            <a:pPr marL="0" indent="0">
              <a:buClrTx/>
              <a:buFont typeface="Wingdings 3" charset="2"/>
              <a:buNone/>
            </a:pPr>
            <a:endParaRPr lang="en-US" b="1" dirty="0"/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4FAE0EC7-618C-47A0-828F-BC6CD0B3F80D}"/>
              </a:ext>
            </a:extLst>
          </p:cNvPr>
          <p:cNvSpPr txBox="1">
            <a:spLocks/>
          </p:cNvSpPr>
          <p:nvPr/>
        </p:nvSpPr>
        <p:spPr>
          <a:xfrm>
            <a:off x="6904575" y="2816106"/>
            <a:ext cx="4885424" cy="34417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/>
              <a:t>Upgrades were easily available</a:t>
            </a:r>
          </a:p>
          <a:p>
            <a:pPr>
              <a:buClr>
                <a:schemeClr val="tx1"/>
              </a:buClr>
            </a:pPr>
            <a:r>
              <a:rPr lang="en-US" b="1" dirty="0"/>
              <a:t>Touch based</a:t>
            </a:r>
          </a:p>
          <a:p>
            <a:pPr>
              <a:buClr>
                <a:schemeClr val="tx1"/>
              </a:buClr>
            </a:pPr>
            <a:r>
              <a:rPr lang="en-US" b="1" dirty="0"/>
              <a:t>Android used WebKit, far before Symbian launched Opera 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391B13EC-CFDF-40C9-90E1-585857468F68}"/>
              </a:ext>
            </a:extLst>
          </p:cNvPr>
          <p:cNvSpPr txBox="1">
            <a:spLocks/>
          </p:cNvSpPr>
          <p:nvPr/>
        </p:nvSpPr>
        <p:spPr>
          <a:xfrm>
            <a:off x="6582599" y="2448526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i="1" dirty="0"/>
              <a:t>Android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550" y="4495800"/>
            <a:ext cx="2443893" cy="1992355"/>
          </a:xfrm>
          <a:prstGeom prst="rect">
            <a:avLst/>
          </a:prstGeom>
          <a:ln>
            <a:solidFill>
              <a:schemeClr val="bg2">
                <a:alpha val="97000"/>
              </a:schemeClr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6131304" y="6004681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The structure of Symbian OS </a:t>
            </a:r>
          </a:p>
        </p:txBody>
      </p:sp>
      <p:pic>
        <p:nvPicPr>
          <p:cNvPr id="33" name="Shruti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78937" y="1476015"/>
            <a:ext cx="410982" cy="41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7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Android as a multi sided Platform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090FD2A-2EB5-43E3-ACA2-9369A9D4519E}"/>
              </a:ext>
            </a:extLst>
          </p:cNvPr>
          <p:cNvCxnSpPr/>
          <p:nvPr/>
        </p:nvCxnSpPr>
        <p:spPr>
          <a:xfrm rot="5400000">
            <a:off x="9013349" y="2475388"/>
            <a:ext cx="7303" cy="2956560"/>
          </a:xfrm>
          <a:prstGeom prst="curvedConnector3">
            <a:avLst>
              <a:gd name="adj1" fmla="val 16724949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Image result for phone end user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05" y="3094590"/>
            <a:ext cx="4572000" cy="35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google play sto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29" y="3094590"/>
            <a:ext cx="5535541" cy="342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 Placeholder 9"/>
          <p:cNvSpPr txBox="1">
            <a:spLocks/>
          </p:cNvSpPr>
          <p:nvPr/>
        </p:nvSpPr>
        <p:spPr>
          <a:xfrm>
            <a:off x="278405" y="2286162"/>
            <a:ext cx="4396338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Side A</a:t>
            </a:r>
          </a:p>
        </p:txBody>
      </p:sp>
      <p:sp>
        <p:nvSpPr>
          <p:cNvPr id="42" name="Text Placeholder 11"/>
          <p:cNvSpPr txBox="1">
            <a:spLocks/>
          </p:cNvSpPr>
          <p:nvPr/>
        </p:nvSpPr>
        <p:spPr>
          <a:xfrm>
            <a:off x="6410842" y="2286162"/>
            <a:ext cx="4396339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Side B</a:t>
            </a:r>
            <a:endParaRPr lang="en-US" dirty="0"/>
          </a:p>
        </p:txBody>
      </p:sp>
      <p:pic>
        <p:nvPicPr>
          <p:cNvPr id="44" name="Audio 4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7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0233"/>
    </mc:Choice>
    <mc:Fallback xmlns="">
      <p:transition spd="slow" advTm="40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6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|0.6|0.7|4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.3|7.2|12.8|27.8|3.3|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8.9|0.7|7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671</Words>
  <Application>Microsoft Office PowerPoint</Application>
  <PresentationFormat>Widescreen</PresentationFormat>
  <Paragraphs>137</Paragraphs>
  <Slides>15</Slides>
  <Notes>7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Mangal</vt:lpstr>
      <vt:lpstr>Wingdings</vt:lpstr>
      <vt:lpstr>Wingdings 3</vt:lpstr>
      <vt:lpstr>Ion</vt:lpstr>
      <vt:lpstr>PowerPoint Presentation</vt:lpstr>
      <vt:lpstr>Introduction</vt:lpstr>
      <vt:lpstr>PowerPoint Presentation</vt:lpstr>
      <vt:lpstr>Platform Design</vt:lpstr>
      <vt:lpstr>Creative Destruction</vt:lpstr>
      <vt:lpstr>Creative Destruction</vt:lpstr>
      <vt:lpstr>Switching and Multi-Homing Costs</vt:lpstr>
      <vt:lpstr>Switching and Multi-Homing Costs</vt:lpstr>
      <vt:lpstr>Android as a multi sided Platform</vt:lpstr>
      <vt:lpstr>Network Effects</vt:lpstr>
      <vt:lpstr>Value Creation</vt:lpstr>
      <vt:lpstr>Conclusion</vt:lpstr>
      <vt:lpstr>The Future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Ashish Verma</dc:creator>
  <cp:lastModifiedBy>Ashish Verma</cp:lastModifiedBy>
  <cp:revision>73</cp:revision>
  <dcterms:created xsi:type="dcterms:W3CDTF">2018-10-05T18:06:03Z</dcterms:created>
  <dcterms:modified xsi:type="dcterms:W3CDTF">2018-10-08T00:54:46Z</dcterms:modified>
</cp:coreProperties>
</file>